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409" r:id="rId2"/>
    <p:sldId id="420" r:id="rId3"/>
    <p:sldId id="421" r:id="rId4"/>
    <p:sldId id="422" r:id="rId5"/>
    <p:sldId id="423" r:id="rId6"/>
    <p:sldId id="424" r:id="rId7"/>
    <p:sldId id="456" r:id="rId8"/>
    <p:sldId id="426" r:id="rId9"/>
    <p:sldId id="450" r:id="rId10"/>
    <p:sldId id="451" r:id="rId11"/>
    <p:sldId id="452" r:id="rId12"/>
    <p:sldId id="453" r:id="rId13"/>
    <p:sldId id="454" r:id="rId14"/>
    <p:sldId id="434" r:id="rId15"/>
    <p:sldId id="435" r:id="rId16"/>
    <p:sldId id="436" r:id="rId17"/>
    <p:sldId id="437" r:id="rId18"/>
    <p:sldId id="427" r:id="rId19"/>
    <p:sldId id="398" r:id="rId20"/>
    <p:sldId id="458" r:id="rId21"/>
    <p:sldId id="446" r:id="rId22"/>
    <p:sldId id="447" r:id="rId23"/>
    <p:sldId id="457" r:id="rId24"/>
    <p:sldId id="445" r:id="rId25"/>
    <p:sldId id="45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le Lucas" initials="GL" lastIdx="1" clrIdx="0">
    <p:extLst>
      <p:ext uri="{19B8F6BF-5375-455C-9EA6-DF929625EA0E}">
        <p15:presenceInfo xmlns:p15="http://schemas.microsoft.com/office/powerpoint/2012/main" userId="S-1-5-21-854940734-868355594-1537874043-12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2" autoAdjust="0"/>
    <p:restoredTop sz="71065" autoAdjust="0"/>
  </p:normalViewPr>
  <p:slideViewPr>
    <p:cSldViewPr snapToGrid="0" snapToObjects="1">
      <p:cViewPr varScale="1">
        <p:scale>
          <a:sx n="63" d="100"/>
          <a:sy n="63" d="100"/>
        </p:scale>
        <p:origin x="858" y="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96EBF-CCBD-4D41-9258-6CAF349C3EB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F3152-5DE8-FB42-B1B0-2735FD9D9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9FEDF-B045-6D49-ADFC-486A98963EB2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76BF8-756A-0F49-9D78-5B388203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4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what is contained here Data? (because the image itself could be 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1760-1780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7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1760-1780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3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response data might not have been intended (e.g.</a:t>
            </a:r>
            <a:r>
              <a:rPr lang="en-US" baseline="0" dirty="0" smtClean="0"/>
              <a:t> here, a nurse just wrote down – should have “yes or no” and frequency and when started), but it can be intended: qualitative data!</a:t>
            </a:r>
          </a:p>
          <a:p>
            <a:r>
              <a:rPr lang="en-US" baseline="0" dirty="0" smtClean="0"/>
              <a:t>We are talking about quantitative data in this class, and making qualitative data into quantitative data – but researchers in some fields do use qualitative data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3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is the data quality of raw data (compared to </a:t>
            </a:r>
            <a:r>
              <a:rPr lang="en-US" baseline="0" smtClean="0"/>
              <a:t>cleaned data)?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1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  <a:latin typeface="Tahoma" panose="020B0604030504040204" pitchFamily="34" charset="0"/>
              </a:rPr>
              <a:t>Deductive</a:t>
            </a:r>
            <a:r>
              <a:rPr lang="en-US" altLang="en-US" dirty="0" smtClean="0">
                <a:solidFill>
                  <a:schemeClr val="tx1"/>
                </a:solidFill>
                <a:latin typeface="Tahoma" panose="020B0604030504040204" pitchFamily="34" charset="0"/>
              </a:rPr>
              <a:t>:</a:t>
            </a:r>
            <a:r>
              <a:rPr lang="en-US" altLang="en-US" baseline="0" dirty="0" smtClean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en-US" dirty="0" smtClean="0">
                <a:latin typeface="Tahoma" panose="020B0604030504040204" pitchFamily="34" charset="0"/>
              </a:rPr>
              <a:t>USC students are hard working,</a:t>
            </a:r>
            <a:r>
              <a:rPr lang="en-US" altLang="en-US" baseline="0" dirty="0" smtClean="0">
                <a:latin typeface="Tahoma" panose="020B0604030504040204" pitchFamily="34" charset="0"/>
              </a:rPr>
              <a:t> </a:t>
            </a:r>
            <a:r>
              <a:rPr lang="en-US" altLang="en-US" dirty="0" smtClean="0">
                <a:latin typeface="Tahoma" panose="020B0604030504040204" pitchFamily="34" charset="0"/>
              </a:rPr>
              <a:t>Students in my class should be hard working;</a:t>
            </a:r>
            <a:r>
              <a:rPr lang="en-US" altLang="en-US" baseline="0" dirty="0" smtClean="0">
                <a:latin typeface="Tahoma" panose="020B0604030504040204" pitchFamily="34" charset="0"/>
              </a:rPr>
              <a:t> </a:t>
            </a:r>
            <a:r>
              <a:rPr lang="en-US" altLang="en-US" dirty="0" smtClean="0">
                <a:solidFill>
                  <a:srgbClr val="FF0000"/>
                </a:solidFill>
                <a:latin typeface="Tahoma" panose="020B0604030504040204" pitchFamily="34" charset="0"/>
              </a:rPr>
              <a:t>Inductive</a:t>
            </a:r>
            <a:r>
              <a:rPr lang="en-US" altLang="en-US" dirty="0" smtClean="0">
                <a:latin typeface="Tahoma" panose="020B0604030504040204" pitchFamily="34" charset="0"/>
              </a:rPr>
              <a:t>:</a:t>
            </a:r>
            <a:r>
              <a:rPr lang="en-US" altLang="en-US" baseline="0" dirty="0" smtClean="0">
                <a:latin typeface="Tahoma" panose="020B0604030504040204" pitchFamily="34" charset="0"/>
              </a:rPr>
              <a:t> </a:t>
            </a:r>
            <a:r>
              <a:rPr lang="en-US" altLang="en-US" dirty="0" smtClean="0">
                <a:latin typeface="Tahoma" panose="020B0604030504040204" pitchFamily="34" charset="0"/>
              </a:rPr>
              <a:t>Students in my class are hard working,</a:t>
            </a:r>
            <a:r>
              <a:rPr lang="en-US" altLang="en-US" baseline="0" dirty="0" smtClean="0">
                <a:latin typeface="Tahoma" panose="020B0604030504040204" pitchFamily="34" charset="0"/>
              </a:rPr>
              <a:t> </a:t>
            </a:r>
            <a:r>
              <a:rPr lang="en-US" altLang="en-US" dirty="0" smtClean="0">
                <a:latin typeface="Tahoma" panose="020B0604030504040204" pitchFamily="34" charset="0"/>
              </a:rPr>
              <a:t>USC students are hard working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91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7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therapy: doing therapy vs not/control condition)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B2C44D-F67D-7F49-92DF-67F516F685B6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5DE164-C557-EE41-B653-493BDBC8D0ED}" type="datetime1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6DED93-67C8-7D4D-9C82-49B524433A0A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A1C8C0-E3DF-A043-A30E-934773061E90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87065D-8077-F944-A16D-5576C8FBF11A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E43B04-27AC-4D40-94B9-75E60EBD3CC1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D8240A-80BA-7441-ACE1-FDE5691795C2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C2CEE2-37F5-E144-AB27-807927E56F39}" type="datetime1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44FD2F1-9AE8-9A4E-B07F-64C504D407CF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B2540A9-78B3-014B-8CE3-90739413074F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377DB87-9933-0443-BCA0-9133788328E1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8D2E63-5598-5C40-9DC3-A02DA1A4E124}" type="datetime1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1B8014-0304-0046-B280-EF3BC19EC229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A1C1F-53FA-3F45-84C6-9418CBD5F7E4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5DAD23-7370-E141-8C25-CC4AEB7B98C9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5A9C54-E265-D340-836F-DE28C3B22CC6}" type="datetime1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charset="2"/>
        <a:buChar char="u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iprogram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premankur.banerjee@usc.edu" TargetMode="External"/><Relationship Id="rId2" Type="http://schemas.openxmlformats.org/officeDocument/2006/relationships/hyperlink" Target="mailto:lucas@ict.usc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ryanjmo@usc.edu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3313649" y="6075944"/>
            <a:ext cx="2515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5993"/>
                </a:solidFill>
              </a:rPr>
              <a:t>lucas@ict.usc.edu</a:t>
            </a:r>
            <a:endParaRPr lang="en-US" sz="2400" dirty="0">
              <a:solidFill>
                <a:srgbClr val="2659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165" y="200762"/>
            <a:ext cx="8686800" cy="890992"/>
          </a:xfrm>
        </p:spPr>
        <p:txBody>
          <a:bodyPr/>
          <a:lstStyle/>
          <a:p>
            <a:r>
              <a:rPr lang="en-US" dirty="0" smtClean="0"/>
              <a:t>Is This Data?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4" y="1354073"/>
            <a:ext cx="6350000" cy="55039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520"/>
            <a:ext cx="8229600" cy="1143000"/>
          </a:xfrm>
        </p:spPr>
        <p:txBody>
          <a:bodyPr/>
          <a:lstStyle/>
          <a:p>
            <a:r>
              <a:rPr lang="en-US" dirty="0" smtClean="0"/>
              <a:t>Is This Data?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6519337"/>
            <a:ext cx="3980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diyehr.com</a:t>
            </a:r>
            <a:r>
              <a:rPr lang="en-US" sz="1000" dirty="0">
                <a:solidFill>
                  <a:srgbClr val="7F7F7F"/>
                </a:solidFill>
              </a:rPr>
              <a:t>/making-your-electronic-health-records-searchable/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51749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43"/>
            <a:ext cx="8229600" cy="653925"/>
          </a:xfrm>
        </p:spPr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T</a:t>
            </a:r>
            <a:r>
              <a:rPr lang="en-US" dirty="0" smtClean="0"/>
              <a:t>his Data?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89006"/>
            <a:ext cx="8153400" cy="566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267" y="6488668"/>
            <a:ext cx="2259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stp.lingfil.uu.se</a:t>
            </a:r>
            <a:r>
              <a:rPr lang="en-US" sz="1000" dirty="0">
                <a:solidFill>
                  <a:srgbClr val="7F7F7F"/>
                </a:solidFill>
              </a:rPr>
              <a:t>/~</a:t>
            </a:r>
            <a:r>
              <a:rPr lang="en-US" sz="1000" dirty="0" err="1">
                <a:solidFill>
                  <a:srgbClr val="7F7F7F"/>
                </a:solidFill>
              </a:rPr>
              <a:t>bea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copiale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T</a:t>
            </a:r>
            <a:r>
              <a:rPr lang="en-US" dirty="0" smtClean="0"/>
              <a:t>his Data?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" y="1799643"/>
            <a:ext cx="7687733" cy="3056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341" y="3742267"/>
            <a:ext cx="5550259" cy="2891365"/>
          </a:xfrm>
          <a:prstGeom prst="rect">
            <a:avLst/>
          </a:prstGeom>
          <a:ln w="38100" cmpd="sng">
            <a:solidFill>
              <a:srgbClr val="FF66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86267" y="6488668"/>
            <a:ext cx="2259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stp.lingfil.uu.se</a:t>
            </a:r>
            <a:r>
              <a:rPr lang="en-US" sz="1000" dirty="0">
                <a:solidFill>
                  <a:srgbClr val="7F7F7F"/>
                </a:solidFill>
              </a:rPr>
              <a:t>/~</a:t>
            </a:r>
            <a:r>
              <a:rPr lang="en-US" sz="1000" dirty="0" err="1">
                <a:solidFill>
                  <a:srgbClr val="7F7F7F"/>
                </a:solidFill>
              </a:rPr>
              <a:t>bea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copiale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78"/>
            <a:ext cx="8229600" cy="840192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>
                <a:solidFill>
                  <a:srgbClr val="FF0000"/>
                </a:solidFill>
              </a:rPr>
              <a:t>Quality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338"/>
            <a:ext cx="7617655" cy="568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548" y="2861738"/>
            <a:ext cx="4603852" cy="3694107"/>
          </a:xfrm>
          <a:prstGeom prst="rect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4334937"/>
            <a:ext cx="3479800" cy="1828800"/>
          </a:xfrm>
          <a:prstGeom prst="rect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2810933" y="2861738"/>
            <a:ext cx="1500615" cy="152403"/>
          </a:xfrm>
          <a:prstGeom prst="straightConnector1">
            <a:avLst/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226300" y="4588937"/>
            <a:ext cx="1333500" cy="4572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78588" y="2302939"/>
            <a:ext cx="3539067" cy="4572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620938"/>
            <a:ext cx="7277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query.nytimes.com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mem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/archive-free/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pdf?res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=9D01EFD91F3AEF3BBC4950DFB467838E669FDE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>
                <a:solidFill>
                  <a:srgbClr val="FF0000"/>
                </a:solidFill>
              </a:rPr>
              <a:t>Cleaning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312366" y="2191809"/>
          <a:ext cx="737443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9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958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Course 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Faculty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Semester Offered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549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A. 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Fall 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533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D. Garcia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Spring</a:t>
                      </a:r>
                      <a:r>
                        <a:rPr lang="en-US" sz="2800" baseline="0" dirty="0" smtClean="0"/>
                        <a:t> 2015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556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P. Peters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Spring 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521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J.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Fall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Line Callout 1 6"/>
          <p:cNvSpPr/>
          <p:nvPr/>
        </p:nvSpPr>
        <p:spPr>
          <a:xfrm>
            <a:off x="1879601" y="5918882"/>
            <a:ext cx="2102016" cy="888090"/>
          </a:xfrm>
          <a:prstGeom prst="borderCallout1">
            <a:avLst>
              <a:gd name="adj1" fmla="val -2029"/>
              <a:gd name="adj2" fmla="val 59388"/>
              <a:gd name="adj3" fmla="val -89132"/>
              <a:gd name="adj4" fmla="val 95940"/>
            </a:avLst>
          </a:prstGeom>
          <a:ln w="38100" cmpd="sng">
            <a:solidFill>
              <a:schemeClr val="accent6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Joseph Smith or Jane Smith?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4304786" y="5918882"/>
            <a:ext cx="2102016" cy="888090"/>
          </a:xfrm>
          <a:prstGeom prst="borderCallout1">
            <a:avLst>
              <a:gd name="adj1" fmla="val -2029"/>
              <a:gd name="adj2" fmla="val 59388"/>
              <a:gd name="adj3" fmla="val -90567"/>
              <a:gd name="adj4" fmla="val 88696"/>
            </a:avLst>
          </a:prstGeom>
          <a:ln w="38100" cmpd="sng">
            <a:solidFill>
              <a:schemeClr val="accent6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Errors (maybe)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6686381" y="5937817"/>
            <a:ext cx="2102016" cy="888090"/>
          </a:xfrm>
          <a:prstGeom prst="borderCallout1">
            <a:avLst>
              <a:gd name="adj1" fmla="val -2029"/>
              <a:gd name="adj2" fmla="val 59388"/>
              <a:gd name="adj3" fmla="val -90596"/>
              <a:gd name="adj4" fmla="val 34765"/>
            </a:avLst>
          </a:prstGeom>
          <a:ln w="38100" cmpd="sng">
            <a:solidFill>
              <a:schemeClr val="accent6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Inconsistent formats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to the Extreme…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/>
          </p:nvPr>
        </p:nvGraphicFramePr>
        <p:xfrm>
          <a:off x="457200" y="2784475"/>
          <a:ext cx="8477393" cy="263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8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58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Patient 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Smoker?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549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Occasionally</a:t>
                      </a:r>
                      <a:r>
                        <a:rPr lang="en-US" sz="2800" baseline="0" dirty="0" smtClean="0"/>
                        <a:t> as a teen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533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Never</a:t>
                      </a:r>
                      <a:r>
                        <a:rPr lang="en-US" sz="2800" baseline="0" dirty="0" smtClean="0"/>
                        <a:t> before lunch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556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Two packs a day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521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Quit 3 years ago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Line Callout 1 6"/>
          <p:cNvSpPr/>
          <p:nvPr/>
        </p:nvSpPr>
        <p:spPr>
          <a:xfrm>
            <a:off x="1698326" y="5896242"/>
            <a:ext cx="2842303" cy="938079"/>
          </a:xfrm>
          <a:prstGeom prst="borderCallout1">
            <a:avLst>
              <a:gd name="adj1" fmla="val -3834"/>
              <a:gd name="adj2" fmla="val 83218"/>
              <a:gd name="adj3" fmla="val -279098"/>
              <a:gd name="adj4" fmla="val 102743"/>
            </a:avLst>
          </a:prstGeom>
          <a:ln w="38100" cmpd="sng">
            <a:solidFill>
              <a:schemeClr val="accent6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Requires a lot of work to be usable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744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Raw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0933" y="2186182"/>
            <a:ext cx="8873067" cy="1973369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en-US" sz="2800" dirty="0"/>
              <a:t>N</a:t>
            </a:r>
            <a:r>
              <a:rPr lang="en-US" sz="2800" dirty="0" smtClean="0"/>
              <a:t>ewly collected data before cleaning or pre-processing  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T</a:t>
            </a:r>
            <a:r>
              <a:rPr lang="en-US" sz="2800" dirty="0" smtClean="0"/>
              <a:t>ypically has errors and </a:t>
            </a:r>
            <a:r>
              <a:rPr lang="en-US" sz="2800" dirty="0" smtClean="0">
                <a:solidFill>
                  <a:srgbClr val="FF0000"/>
                </a:solidFill>
              </a:rPr>
              <a:t>missing values</a:t>
            </a:r>
            <a:r>
              <a:rPr lang="en-US" sz="2800" dirty="0" smtClean="0"/>
              <a:t>, and may not be in a format that allows for merging with other data</a:t>
            </a:r>
            <a:endParaRPr lang="en-US" sz="2800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/>
          </p:nvPr>
        </p:nvGraphicFramePr>
        <p:xfrm>
          <a:off x="736633" y="3582037"/>
          <a:ext cx="737443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9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958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Course 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Students Registered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Semester Offered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549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Fall 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533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Spring</a:t>
                      </a:r>
                      <a:r>
                        <a:rPr lang="en-US" sz="2800" baseline="0" dirty="0" smtClean="0"/>
                        <a:t> 2015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556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521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Fall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and </a:t>
            </a:r>
            <a:r>
              <a:rPr lang="en-US" dirty="0" smtClean="0">
                <a:solidFill>
                  <a:srgbClr val="FF0000"/>
                </a:solidFill>
              </a:rPr>
              <a:t>Sensitive </a:t>
            </a:r>
            <a:r>
              <a:rPr lang="en-US" dirty="0" smtClean="0"/>
              <a:t>Data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46" y="6350000"/>
            <a:ext cx="2271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http://www.crimeoff24.com/?p=4869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682491"/>
            <a:ext cx="4542810" cy="2330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6" y="1682491"/>
            <a:ext cx="4362709" cy="4362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46" y="6103779"/>
            <a:ext cx="5070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www.rukuku.com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/blog/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-content/uploads/student-data-and-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personalization.jpg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0" y="4119721"/>
            <a:ext cx="3725300" cy="25325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46" y="6588442"/>
            <a:ext cx="5083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/?title=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Telephone_directory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#/media/File:Telefonbog_ubt-1.JPG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8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Deduction vs. Induction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451100"/>
            <a:ext cx="7008920" cy="4318000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Deduction</a:t>
            </a:r>
            <a:r>
              <a:rPr lang="en-US" sz="2800" dirty="0" smtClean="0"/>
              <a:t> uses </a:t>
            </a:r>
            <a:r>
              <a:rPr lang="en-US" sz="2800" dirty="0"/>
              <a:t>theory to </a:t>
            </a:r>
            <a:r>
              <a:rPr lang="en-US" sz="2800" dirty="0" smtClean="0"/>
              <a:t>make hypotheses / predict outcomes</a:t>
            </a:r>
            <a:r>
              <a:rPr lang="en-US" sz="2800" dirty="0"/>
              <a:t>, which can be </a:t>
            </a:r>
            <a:r>
              <a:rPr lang="en-US" sz="2800" dirty="0" smtClean="0"/>
              <a:t>tested (from general to specific, from theory to hypothesis)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Induction</a:t>
            </a:r>
            <a:r>
              <a:rPr lang="en-US" sz="2800" dirty="0" smtClean="0"/>
              <a:t> uses observations to infer general rules (from specific to general, from observation to theory)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Was Sherlock Holmes an Addict? | Banyan Treatment Centers Massachussett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22" y="5354631"/>
            <a:ext cx="2079443" cy="138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66120" y="5512101"/>
            <a:ext cx="157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“Bottom-up”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66120" y="2984445"/>
            <a:ext cx="144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“Top-down”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534785"/>
            <a:ext cx="8228013" cy="1765015"/>
          </a:xfrm>
        </p:spPr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Course Logistics</a:t>
            </a:r>
            <a:br>
              <a:rPr lang="en-US" sz="40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9143999" cy="3629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334" y="6686037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7F7F7F"/>
                </a:solidFill>
              </a:rPr>
              <a:t>https://</a:t>
            </a:r>
            <a:r>
              <a:rPr lang="en-US" sz="800" dirty="0" err="1">
                <a:solidFill>
                  <a:srgbClr val="7F7F7F"/>
                </a:solidFill>
              </a:rPr>
              <a:t>www.flickr.com</a:t>
            </a:r>
            <a:r>
              <a:rPr lang="en-US" sz="800" dirty="0">
                <a:solidFill>
                  <a:srgbClr val="7F7F7F"/>
                </a:solidFill>
              </a:rPr>
              <a:t>/photos/</a:t>
            </a:r>
            <a:r>
              <a:rPr lang="en-US" sz="800" dirty="0" err="1">
                <a:solidFill>
                  <a:srgbClr val="7F7F7F"/>
                </a:solidFill>
              </a:rPr>
              <a:t>hellocatfood</a:t>
            </a:r>
            <a:r>
              <a:rPr lang="en-US" sz="800" dirty="0">
                <a:solidFill>
                  <a:srgbClr val="7F7F7F"/>
                </a:solidFill>
              </a:rPr>
              <a:t>/10545396704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8314" y="2248020"/>
            <a:ext cx="477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Dr.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Gale Lucas,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lucas@ict.usc.edu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53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78002"/>
            <a:ext cx="9143999" cy="886461"/>
          </a:xfrm>
        </p:spPr>
        <p:txBody>
          <a:bodyPr/>
          <a:lstStyle/>
          <a:p>
            <a:r>
              <a:rPr lang="en-US" dirty="0" smtClean="0"/>
              <a:t>Machine learning vs. other analyses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0" y="2055325"/>
            <a:ext cx="4724400" cy="468308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sz="2800" dirty="0" smtClean="0"/>
              <a:t>Assign a category (</a:t>
            </a:r>
            <a:r>
              <a:rPr lang="en-US" sz="2800" dirty="0" err="1" smtClean="0"/>
              <a:t>ie</a:t>
            </a:r>
            <a:r>
              <a:rPr lang="en-US" sz="2800" dirty="0" smtClean="0"/>
              <a:t>, a class) for a new instance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Clustering</a:t>
            </a:r>
            <a:endParaRPr lang="en-US" sz="2800" dirty="0" smtClean="0">
              <a:solidFill>
                <a:srgbClr val="74A510"/>
              </a:solidFill>
            </a:endParaRPr>
          </a:p>
          <a:p>
            <a:pPr lvl="1"/>
            <a:r>
              <a:rPr lang="en-US" sz="2800" dirty="0" smtClean="0"/>
              <a:t>Form clusters (</a:t>
            </a:r>
            <a:r>
              <a:rPr lang="en-US" sz="2800" dirty="0" err="1" smtClean="0"/>
              <a:t>ie</a:t>
            </a:r>
            <a:r>
              <a:rPr lang="en-US" sz="2800" dirty="0" smtClean="0"/>
              <a:t>, groups) with a set of instances</a:t>
            </a:r>
          </a:p>
          <a:p>
            <a:r>
              <a:rPr lang="en-US" sz="2800" b="1" dirty="0">
                <a:solidFill>
                  <a:srgbClr val="74A510"/>
                </a:solidFill>
              </a:rPr>
              <a:t>Pattern </a:t>
            </a:r>
            <a:r>
              <a:rPr lang="en-US" sz="2800" b="1" dirty="0" smtClean="0">
                <a:solidFill>
                  <a:srgbClr val="74A510"/>
                </a:solidFill>
              </a:rPr>
              <a:t>analysis</a:t>
            </a:r>
            <a:endParaRPr lang="en-US" sz="2800" dirty="0">
              <a:solidFill>
                <a:srgbClr val="74A510"/>
              </a:solidFill>
            </a:endParaRPr>
          </a:p>
          <a:p>
            <a:pPr lvl="1"/>
            <a:r>
              <a:rPr lang="en-US" sz="2800" dirty="0"/>
              <a:t>Identify regularities </a:t>
            </a:r>
            <a:r>
              <a:rPr lang="en-US" sz="2800" dirty="0" smtClean="0"/>
              <a:t>(patterns) in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51400" y="2055325"/>
            <a:ext cx="4292045" cy="4675394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74A510"/>
                </a:solidFill>
              </a:rPr>
              <a:t>Simulation</a:t>
            </a:r>
            <a:endParaRPr lang="en-US" sz="2800" dirty="0" smtClean="0">
              <a:solidFill>
                <a:srgbClr val="74A510"/>
              </a:solidFill>
            </a:endParaRPr>
          </a:p>
          <a:p>
            <a:pPr lvl="1"/>
            <a:r>
              <a:rPr lang="en-US" sz="2800" dirty="0" smtClean="0"/>
              <a:t>Define mathematical formulas that can generate data similar to observed data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Null hypothesis testing</a:t>
            </a:r>
            <a:endParaRPr lang="en-US" sz="2800" dirty="0" smtClean="0">
              <a:solidFill>
                <a:srgbClr val="74A510"/>
              </a:solidFill>
            </a:endParaRPr>
          </a:p>
          <a:p>
            <a:pPr lvl="1"/>
            <a:r>
              <a:rPr lang="en-US" sz="2800" dirty="0" smtClean="0"/>
              <a:t>Identify relationship </a:t>
            </a:r>
            <a:r>
              <a:rPr lang="en-US" sz="2800" dirty="0"/>
              <a:t>between independent and dependent variables</a:t>
            </a:r>
          </a:p>
          <a:p>
            <a:pPr marL="349250" lvl="1" indent="0">
              <a:buNone/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10"/>
            <a:ext cx="822960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FF0000"/>
                </a:solidFill>
              </a:rPr>
              <a:t>Causality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half" idx="2"/>
          </p:nvPr>
        </p:nvSpPr>
        <p:spPr>
          <a:xfrm>
            <a:off x="891251" y="2784475"/>
            <a:ext cx="7510830" cy="377137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variable v1 is a </a:t>
            </a:r>
            <a:r>
              <a:rPr lang="en-US" sz="2400" dirty="0" smtClean="0">
                <a:solidFill>
                  <a:srgbClr val="FF0000"/>
                </a:solidFill>
              </a:rPr>
              <a:t>cause </a:t>
            </a:r>
            <a:r>
              <a:rPr lang="en-US" sz="2400" dirty="0" smtClean="0"/>
              <a:t>for variable v2 if changing v1 changes v2</a:t>
            </a:r>
          </a:p>
          <a:p>
            <a:endParaRPr lang="en-US" sz="2400" dirty="0" smtClean="0"/>
          </a:p>
          <a:p>
            <a:r>
              <a:rPr lang="en-US" sz="2400" dirty="0" smtClean="0"/>
              <a:t>A variable v3 is an </a:t>
            </a:r>
            <a:r>
              <a:rPr lang="en-US" sz="2400" dirty="0" smtClean="0">
                <a:solidFill>
                  <a:srgbClr val="FF0000"/>
                </a:solidFill>
              </a:rPr>
              <a:t>effect</a:t>
            </a:r>
            <a:r>
              <a:rPr lang="en-US" sz="2400" dirty="0" smtClean="0"/>
              <a:t> of variable v2 if changing v3 does not change v2</a:t>
            </a:r>
          </a:p>
        </p:txBody>
      </p:sp>
    </p:spTree>
    <p:extLst>
      <p:ext uri="{BB962C8B-B14F-4D97-AF65-F5344CB8AC3E}">
        <p14:creationId xmlns:p14="http://schemas.microsoft.com/office/powerpoint/2010/main" val="218254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10"/>
            <a:ext cx="822960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FF0000"/>
                </a:solidFill>
              </a:rPr>
              <a:t>Causality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668" y="2603046"/>
            <a:ext cx="8130075" cy="418963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To </a:t>
            </a:r>
            <a:r>
              <a:rPr lang="en-US" sz="3200" dirty="0"/>
              <a:t>show </a:t>
            </a:r>
            <a:r>
              <a:rPr lang="en-US" sz="3200" dirty="0" smtClean="0"/>
              <a:t>evidence for causality empirically, it is best to run an</a:t>
            </a:r>
            <a:r>
              <a:rPr lang="en-US" sz="3200" dirty="0" smtClean="0">
                <a:solidFill>
                  <a:srgbClr val="FF0000"/>
                </a:solidFill>
              </a:rPr>
              <a:t> experiment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343297" y="3774545"/>
            <a:ext cx="86868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Randomly assign participants to different conditions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06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534785"/>
            <a:ext cx="8228013" cy="1765015"/>
          </a:xfrm>
        </p:spPr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First Assignment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9143999" cy="3629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334" y="6686037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7F7F7F"/>
                </a:solidFill>
              </a:rPr>
              <a:t>https://</a:t>
            </a:r>
            <a:r>
              <a:rPr lang="en-US" sz="800" dirty="0" err="1">
                <a:solidFill>
                  <a:srgbClr val="7F7F7F"/>
                </a:solidFill>
              </a:rPr>
              <a:t>www.flickr.com</a:t>
            </a:r>
            <a:r>
              <a:rPr lang="en-US" sz="800" dirty="0">
                <a:solidFill>
                  <a:srgbClr val="7F7F7F"/>
                </a:solidFill>
              </a:rPr>
              <a:t>/photos/</a:t>
            </a:r>
            <a:r>
              <a:rPr lang="en-US" sz="800" dirty="0" err="1">
                <a:solidFill>
                  <a:srgbClr val="7F7F7F"/>
                </a:solidFill>
              </a:rPr>
              <a:t>hellocatfood</a:t>
            </a:r>
            <a:r>
              <a:rPr lang="en-US" sz="800" dirty="0">
                <a:solidFill>
                  <a:srgbClr val="7F7F7F"/>
                </a:solidFill>
              </a:rPr>
              <a:t>/10545396704</a:t>
            </a:r>
          </a:p>
        </p:txBody>
      </p:sp>
    </p:spTree>
    <p:extLst>
      <p:ext uri="{BB962C8B-B14F-4D97-AF65-F5344CB8AC3E}">
        <p14:creationId xmlns:p14="http://schemas.microsoft.com/office/powerpoint/2010/main" val="196531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Someplace to start:</a:t>
            </a:r>
            <a:endParaRPr lang="en-US" dirty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usc.qualtrics.com/jfe/form/SV_0e7lc1XgPENUvXf</a:t>
            </a:r>
          </a:p>
          <a:p>
            <a:r>
              <a:rPr lang="en-US" dirty="0" smtClean="0"/>
              <a:t>https</a:t>
            </a:r>
            <a:r>
              <a:rPr lang="en-US" dirty="0"/>
              <a:t>://oprs.usc.edu/education_certification/citi-faqs/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8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568" y="2222828"/>
            <a:ext cx="7662864" cy="46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-For </a:t>
            </a:r>
            <a:r>
              <a:rPr lang="en-US" dirty="0"/>
              <a:t>the training, please make sure you are registered with a free CITI account that is affiliated with USC. In order to avoid the paywall, go to </a:t>
            </a:r>
            <a:r>
              <a:rPr lang="en-US" dirty="0">
                <a:hlinkClick r:id="rId2"/>
              </a:rPr>
              <a:t>www.citiprogram.org</a:t>
            </a:r>
            <a:r>
              <a:rPr lang="en-US" dirty="0"/>
              <a:t> and click ‘Register’ in the </a:t>
            </a:r>
            <a:r>
              <a:rPr lang="en-US" dirty="0" smtClean="0"/>
              <a:t>far.                                                    -Beneath </a:t>
            </a:r>
            <a:r>
              <a:rPr lang="en-US" dirty="0"/>
              <a:t>that, type “University of Southern California” into the “Select Your Organization Affiliation” </a:t>
            </a:r>
            <a:r>
              <a:rPr lang="en-US" dirty="0" smtClean="0"/>
              <a:t>section.                                                                                   -Check </a:t>
            </a:r>
            <a:r>
              <a:rPr lang="en-US" dirty="0"/>
              <a:t>the boxes as they appear and then click the “Create Account” button on the left hand </a:t>
            </a:r>
            <a:r>
              <a:rPr lang="en-US" dirty="0" smtClean="0"/>
              <a:t>side. This </a:t>
            </a:r>
            <a:r>
              <a:rPr lang="en-US" dirty="0"/>
              <a:t>should set you up with a free USC-affiliated account. The option should be accessible from </a:t>
            </a:r>
            <a:r>
              <a:rPr lang="en-US" dirty="0" smtClean="0"/>
              <a:t>there.</a:t>
            </a:r>
          </a:p>
          <a:p>
            <a:pPr marL="0" indent="0">
              <a:buNone/>
            </a:pPr>
            <a:r>
              <a:rPr lang="en-US" dirty="0" smtClean="0"/>
              <a:t> -You </a:t>
            </a:r>
            <a:r>
              <a:rPr lang="en-US" dirty="0"/>
              <a:t>need to add a course to your account, from your main log-in page, scroll down to your affiliations. Next to University of Southern California, click the ‘View Courses’ </a:t>
            </a:r>
            <a:r>
              <a:rPr lang="en-US" dirty="0" smtClean="0"/>
              <a:t>button. On </a:t>
            </a:r>
            <a:r>
              <a:rPr lang="en-US" dirty="0"/>
              <a:t>the new page, scroll down to the bottom of the page. In the grey box at the bottom, click the ‘Add Courses’ </a:t>
            </a:r>
            <a:r>
              <a:rPr lang="en-US" dirty="0" smtClean="0"/>
              <a:t>option. </a:t>
            </a:r>
          </a:p>
          <a:p>
            <a:pPr marL="0" indent="0">
              <a:buNone/>
            </a:pPr>
            <a:r>
              <a:rPr lang="en-US" smtClean="0"/>
              <a:t>-At </a:t>
            </a:r>
            <a:r>
              <a:rPr lang="en-US" dirty="0"/>
              <a:t>the top of the page, CITI will ask you if you wish to take the course “COVID-19 Back to Campus (Fall 2020).” Select </a:t>
            </a:r>
            <a:r>
              <a:rPr lang="en-US" dirty="0" smtClean="0"/>
              <a:t>no. </a:t>
            </a:r>
          </a:p>
          <a:p>
            <a:pPr marL="0" indent="0">
              <a:buNone/>
            </a:pPr>
            <a:r>
              <a:rPr lang="en-US" dirty="0" smtClean="0"/>
              <a:t>-Under </a:t>
            </a:r>
            <a:r>
              <a:rPr lang="en-US" dirty="0"/>
              <a:t>Question #2, select Human Subjects </a:t>
            </a:r>
            <a:r>
              <a:rPr lang="en-US" dirty="0" smtClean="0"/>
              <a:t>Research.                                             -Proceed </a:t>
            </a:r>
            <a:r>
              <a:rPr lang="en-US" dirty="0"/>
              <a:t>to Question #3 and select your Human Subjects Research training for UPC (main) campus. </a:t>
            </a:r>
            <a:r>
              <a:rPr lang="en-US" dirty="0" smtClean="0"/>
              <a:t> Please </a:t>
            </a:r>
            <a:r>
              <a:rPr lang="en-US" dirty="0"/>
              <a:t>select the “Social/Behavioral” </a:t>
            </a:r>
            <a:r>
              <a:rPr lang="en-US" dirty="0" smtClean="0"/>
              <a:t>option.                           -Click </a:t>
            </a:r>
            <a:r>
              <a:rPr lang="en-US" dirty="0"/>
              <a:t>‘Submit,’ and you will be done adding courses.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3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12083" y="31137"/>
            <a:ext cx="4079517" cy="1111864"/>
          </a:xfrm>
        </p:spPr>
        <p:txBody>
          <a:bodyPr/>
          <a:lstStyle/>
          <a:p>
            <a:r>
              <a:rPr lang="en-US" dirty="0" smtClean="0"/>
              <a:t>Class Materials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4430" y="2029059"/>
            <a:ext cx="4679929" cy="4286251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Include: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Syllabus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Class lectures/</a:t>
            </a:r>
            <a:r>
              <a:rPr lang="en-US" sz="2400" dirty="0" err="1" smtClean="0"/>
              <a:t>powerpoints</a:t>
            </a: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Project part 1-3 </a:t>
            </a:r>
            <a:r>
              <a:rPr lang="en-US" sz="2400" dirty="0" smtClean="0"/>
              <a:t>assignment </a:t>
            </a:r>
            <a:r>
              <a:rPr lang="en-US" sz="2400" dirty="0" smtClean="0"/>
              <a:t>sheets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Use D2L</a:t>
            </a:r>
          </a:p>
          <a:p>
            <a:pPr marL="342900" indent="-34290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Please do not distribute any materials outside of class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33546" t="-8160" r="-34765" b="-109260"/>
          <a:stretch/>
        </p:blipFill>
        <p:spPr>
          <a:xfrm>
            <a:off x="228600" y="1143000"/>
            <a:ext cx="4053079" cy="4053079"/>
          </a:xfrm>
          <a:solidFill>
            <a:schemeClr val="bg1">
              <a:lumMod val="85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0" y="6397252"/>
            <a:ext cx="75456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/wiki/File:Presentation_icon_BLACK-01.png#/media/File:Presentation_icon_BLACK-01.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png</a:t>
            </a: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File:Ar_Icon_Article.svg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#/media/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File:Ar_Icon_Article.svg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07" y="3417165"/>
            <a:ext cx="1666652" cy="15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39774" y="2339616"/>
            <a:ext cx="8366126" cy="451838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Project</a:t>
            </a:r>
            <a:r>
              <a:rPr lang="en-US" sz="2800" dirty="0" smtClean="0"/>
              <a:t>: </a:t>
            </a:r>
            <a:r>
              <a:rPr lang="en-US" sz="2800" dirty="0" smtClean="0"/>
              <a:t>90%</a:t>
            </a:r>
            <a:endParaRPr lang="en-US" sz="2800" dirty="0" smtClean="0"/>
          </a:p>
          <a:p>
            <a:r>
              <a:rPr lang="en-US" sz="2800" b="1" dirty="0" smtClean="0"/>
              <a:t>Midterm quiz</a:t>
            </a:r>
            <a:r>
              <a:rPr lang="en-US" sz="2800" dirty="0" smtClean="0"/>
              <a:t>: </a:t>
            </a:r>
            <a:r>
              <a:rPr lang="en-US" sz="2800" dirty="0" smtClean="0"/>
              <a:t>5</a:t>
            </a:r>
            <a:r>
              <a:rPr lang="en-US" sz="2800" dirty="0" smtClean="0"/>
              <a:t>%</a:t>
            </a:r>
            <a:endParaRPr lang="en-US" sz="2800" b="1" dirty="0" smtClean="0"/>
          </a:p>
          <a:p>
            <a:r>
              <a:rPr lang="en-US" sz="2800" b="1" dirty="0" smtClean="0"/>
              <a:t>Final quiz</a:t>
            </a:r>
            <a:r>
              <a:rPr lang="en-US" sz="2800" dirty="0" smtClean="0"/>
              <a:t>: </a:t>
            </a:r>
            <a:r>
              <a:rPr lang="en-US" sz="2800" dirty="0" smtClean="0"/>
              <a:t>5</a:t>
            </a:r>
            <a:r>
              <a:rPr lang="en-US" sz="2800" dirty="0" smtClean="0"/>
              <a:t>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979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127928" y="744732"/>
            <a:ext cx="3635375" cy="1404108"/>
          </a:xfrm>
        </p:spPr>
        <p:txBody>
          <a:bodyPr/>
          <a:lstStyle/>
          <a:p>
            <a:r>
              <a:rPr lang="en-US" dirty="0" smtClean="0"/>
              <a:t>Office Hours</a:t>
            </a:r>
            <a:br>
              <a:rPr lang="en-US" dirty="0" smtClean="0"/>
            </a:br>
            <a:r>
              <a:rPr lang="en-US" sz="4000" dirty="0" smtClean="0">
                <a:solidFill>
                  <a:schemeClr val="accent3"/>
                </a:solidFill>
              </a:rPr>
              <a:t>by appointment</a:t>
            </a:r>
            <a:endParaRPr lang="en-US" sz="4000" dirty="0">
              <a:solidFill>
                <a:schemeClr val="accent3"/>
              </a:solidFill>
            </a:endParaRPr>
          </a:p>
        </p:txBody>
      </p:sp>
      <p:pic>
        <p:nvPicPr>
          <p:cNvPr id="10" name="Picture Placeholder 9" descr="Question_mark_1.svg.p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21" b="5129"/>
          <a:stretch/>
        </p:blipFill>
        <p:spPr>
          <a:xfrm>
            <a:off x="228600" y="1143000"/>
            <a:ext cx="3987444" cy="3987444"/>
          </a:xfrm>
        </p:spPr>
      </p:pic>
      <p:sp>
        <p:nvSpPr>
          <p:cNvPr id="11" name="TextBox 10"/>
          <p:cNvSpPr txBox="1"/>
          <p:nvPr/>
        </p:nvSpPr>
        <p:spPr>
          <a:xfrm>
            <a:off x="5700526" y="2668865"/>
            <a:ext cx="301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On Zoom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0527" y="3450583"/>
            <a:ext cx="301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Send email to schedule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8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9775" y="2438400"/>
            <a:ext cx="7662864" cy="43662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/>
                </a:solidFill>
                <a:hlinkClick r:id="rId2"/>
              </a:rPr>
              <a:t>lucas@ict.usc.edu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</a:p>
          <a:p>
            <a:pPr marL="0" indent="0" algn="ctr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i="1" dirty="0" smtClean="0">
                <a:solidFill>
                  <a:schemeClr val="tx1"/>
                </a:solidFill>
              </a:rPr>
              <a:t>TAs: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 err="1" smtClean="0">
                <a:solidFill>
                  <a:schemeClr val="tx1"/>
                </a:solidFill>
              </a:rPr>
              <a:t>Premankur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Banerjee </a:t>
            </a:r>
            <a:r>
              <a:rPr lang="en-US" sz="3200" b="1" dirty="0" smtClean="0">
                <a:solidFill>
                  <a:schemeClr val="tx1"/>
                </a:solidFill>
                <a:hlinkClick r:id="rId3"/>
              </a:rPr>
              <a:t>premankur.banerjee@usc.edu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chemeClr val="tx1"/>
                </a:solidFill>
              </a:rPr>
              <a:t>Bryan Moore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chemeClr val="tx1"/>
                </a:solidFill>
                <a:hlinkClick r:id="rId4"/>
              </a:rPr>
              <a:t>bryanjmo@usc.edu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8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534785"/>
            <a:ext cx="8228013" cy="1765015"/>
          </a:xfrm>
        </p:spPr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Intro Lecture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9143999" cy="3629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334" y="6686037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7F7F7F"/>
                </a:solidFill>
              </a:rPr>
              <a:t>https://</a:t>
            </a:r>
            <a:r>
              <a:rPr lang="en-US" sz="800" dirty="0" err="1">
                <a:solidFill>
                  <a:srgbClr val="7F7F7F"/>
                </a:solidFill>
              </a:rPr>
              <a:t>www.flickr.com</a:t>
            </a:r>
            <a:r>
              <a:rPr lang="en-US" sz="800" dirty="0">
                <a:solidFill>
                  <a:srgbClr val="7F7F7F"/>
                </a:solidFill>
              </a:rPr>
              <a:t>/photos/</a:t>
            </a:r>
            <a:r>
              <a:rPr lang="en-US" sz="800" dirty="0" err="1">
                <a:solidFill>
                  <a:srgbClr val="7F7F7F"/>
                </a:solidFill>
              </a:rPr>
              <a:t>hellocatfood</a:t>
            </a:r>
            <a:r>
              <a:rPr lang="en-US" sz="800" dirty="0">
                <a:solidFill>
                  <a:srgbClr val="7F7F7F"/>
                </a:solidFill>
              </a:rPr>
              <a:t>/10545396704</a:t>
            </a:r>
          </a:p>
        </p:txBody>
      </p:sp>
    </p:spTree>
    <p:extLst>
      <p:ext uri="{BB962C8B-B14F-4D97-AF65-F5344CB8AC3E}">
        <p14:creationId xmlns:p14="http://schemas.microsoft.com/office/powerpoint/2010/main" val="146821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173"/>
            <a:ext cx="8229600" cy="762000"/>
          </a:xfrm>
        </p:spPr>
        <p:txBody>
          <a:bodyPr/>
          <a:lstStyle/>
          <a:p>
            <a:r>
              <a:rPr lang="en-US" dirty="0" smtClean="0"/>
              <a:t>Some Important Terms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2945" y="2427890"/>
            <a:ext cx="4731055" cy="2916620"/>
          </a:xfrm>
          <a:solidFill>
            <a:srgbClr val="FFFFFF"/>
          </a:solidFill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/>
              <a:t>D</a:t>
            </a:r>
            <a:r>
              <a:rPr lang="en-US" sz="2400" smtClean="0"/>
              <a:t>ata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 smtClean="0"/>
              <a:t>Data quality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Data cleaning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Raw data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Privacy and sensitive </a:t>
            </a:r>
            <a:r>
              <a:rPr lang="en-US" sz="2400" dirty="0" smtClean="0"/>
              <a:t>data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Induction vs deduction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Causality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8625" y="6466691"/>
            <a:ext cx="3653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www.flickr.com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/photos/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genista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/3432987963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9" y="2184400"/>
            <a:ext cx="3955744" cy="35221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8532" y="3100295"/>
            <a:ext cx="3742268" cy="2335306"/>
          </a:xfrm>
        </p:spPr>
        <p:txBody>
          <a:bodyPr>
            <a:normAutofit/>
          </a:bodyPr>
          <a:lstStyle/>
          <a:p>
            <a:r>
              <a:rPr lang="en-US" dirty="0" smtClean="0"/>
              <a:t>Data is information that is </a:t>
            </a:r>
            <a:r>
              <a:rPr lang="en-US" dirty="0" err="1" smtClean="0"/>
              <a:t>processable</a:t>
            </a:r>
            <a:r>
              <a:rPr lang="en-US" dirty="0" smtClean="0"/>
              <a:t> by computer:</a:t>
            </a:r>
          </a:p>
          <a:p>
            <a:pPr lvl="1"/>
            <a:r>
              <a:rPr lang="en-US" dirty="0" smtClean="0"/>
              <a:t>information is in digital form</a:t>
            </a:r>
          </a:p>
          <a:p>
            <a:pPr lvl="1"/>
            <a:r>
              <a:rPr lang="en-US" dirty="0" smtClean="0"/>
              <a:t>A program can read and analyze the information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2827860"/>
            <a:ext cx="4741626" cy="2968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334" y="6587067"/>
            <a:ext cx="3441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www.flickr.com</a:t>
            </a:r>
            <a:r>
              <a:rPr lang="en-US" sz="1000" dirty="0">
                <a:solidFill>
                  <a:srgbClr val="7F7F7F"/>
                </a:solidFill>
              </a:rPr>
              <a:t>/photos/</a:t>
            </a:r>
            <a:r>
              <a:rPr lang="en-US" sz="1000" dirty="0" err="1">
                <a:solidFill>
                  <a:srgbClr val="7F7F7F"/>
                </a:solidFill>
              </a:rPr>
              <a:t>hellocatfood</a:t>
            </a:r>
            <a:r>
              <a:rPr lang="en-US" sz="1000" dirty="0">
                <a:solidFill>
                  <a:srgbClr val="7F7F7F"/>
                </a:solidFill>
              </a:rPr>
              <a:t>/10545396704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</a:t>
            </a:fld>
            <a:endParaRPr lang="en-US"/>
          </a:p>
        </p:txBody>
      </p:sp>
      <p:pic>
        <p:nvPicPr>
          <p:cNvPr id="7170" name="Picture 2" descr="Image result for digita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867" y="4562707"/>
            <a:ext cx="4041933" cy="214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esis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4458</TotalTime>
  <Words>969</Words>
  <Application>Microsoft Office PowerPoint</Application>
  <PresentationFormat>On-screen Show (4:3)</PresentationFormat>
  <Paragraphs>191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Calisto MT</vt:lpstr>
      <vt:lpstr>Tahoma</vt:lpstr>
      <vt:lpstr>Wingdings</vt:lpstr>
      <vt:lpstr>Genesis</vt:lpstr>
      <vt:lpstr> </vt:lpstr>
      <vt:lpstr>  Course Logistics  </vt:lpstr>
      <vt:lpstr>Class Materials</vt:lpstr>
      <vt:lpstr>Grading</vt:lpstr>
      <vt:lpstr>Office Hours by appointment</vt:lpstr>
      <vt:lpstr>Contact</vt:lpstr>
      <vt:lpstr>  Intro Lecture </vt:lpstr>
      <vt:lpstr>Some Important Terms</vt:lpstr>
      <vt:lpstr>What is Data</vt:lpstr>
      <vt:lpstr>Is This Data?</vt:lpstr>
      <vt:lpstr>Is This Data?</vt:lpstr>
      <vt:lpstr>Is This Data?</vt:lpstr>
      <vt:lpstr>Is This Data?</vt:lpstr>
      <vt:lpstr>Data Quality</vt:lpstr>
      <vt:lpstr>Data Cleaning</vt:lpstr>
      <vt:lpstr>Data Cleaning to the Extreme…</vt:lpstr>
      <vt:lpstr>Raw Data</vt:lpstr>
      <vt:lpstr>Privacy and Sensitive Data </vt:lpstr>
      <vt:lpstr>Deduction vs. Induction</vt:lpstr>
      <vt:lpstr>Machine learning vs. other analyses</vt:lpstr>
      <vt:lpstr>Causality</vt:lpstr>
      <vt:lpstr>Causality</vt:lpstr>
      <vt:lpstr>  First Assignment </vt:lpstr>
      <vt:lpstr>Project part 1</vt:lpstr>
      <vt:lpstr>CITI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Yolanda Gil</dc:creator>
  <cp:lastModifiedBy>Gale Lucas</cp:lastModifiedBy>
  <cp:revision>308</cp:revision>
  <cp:lastPrinted>2017-08-24T06:29:10Z</cp:lastPrinted>
  <dcterms:created xsi:type="dcterms:W3CDTF">2015-06-10T16:51:26Z</dcterms:created>
  <dcterms:modified xsi:type="dcterms:W3CDTF">2024-08-20T16:40:45Z</dcterms:modified>
</cp:coreProperties>
</file>